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7"/>
  </p:notesMasterIdLst>
  <p:sldIdLst>
    <p:sldId id="329" r:id="rId2"/>
    <p:sldId id="322" r:id="rId3"/>
    <p:sldId id="372" r:id="rId4"/>
    <p:sldId id="377" r:id="rId5"/>
    <p:sldId id="378" r:id="rId6"/>
    <p:sldId id="382" r:id="rId7"/>
    <p:sldId id="379" r:id="rId8"/>
    <p:sldId id="381" r:id="rId9"/>
    <p:sldId id="383" r:id="rId10"/>
    <p:sldId id="380" r:id="rId11"/>
    <p:sldId id="384" r:id="rId12"/>
    <p:sldId id="385" r:id="rId13"/>
    <p:sldId id="386" r:id="rId14"/>
    <p:sldId id="387" r:id="rId15"/>
    <p:sldId id="388" r:id="rId16"/>
    <p:sldId id="373" r:id="rId17"/>
    <p:sldId id="374" r:id="rId18"/>
    <p:sldId id="389" r:id="rId19"/>
    <p:sldId id="376" r:id="rId20"/>
    <p:sldId id="391" r:id="rId21"/>
    <p:sldId id="343" r:id="rId22"/>
    <p:sldId id="345" r:id="rId23"/>
    <p:sldId id="349" r:id="rId24"/>
    <p:sldId id="342" r:id="rId25"/>
    <p:sldId id="257" r:id="rId26"/>
    <p:sldId id="318" r:id="rId27"/>
    <p:sldId id="355" r:id="rId28"/>
    <p:sldId id="332" r:id="rId29"/>
    <p:sldId id="337" r:id="rId30"/>
    <p:sldId id="362" r:id="rId31"/>
    <p:sldId id="361" r:id="rId32"/>
    <p:sldId id="326" r:id="rId33"/>
    <p:sldId id="368" r:id="rId34"/>
    <p:sldId id="390" r:id="rId35"/>
    <p:sldId id="314" r:id="rId36"/>
  </p:sldIdLst>
  <p:sldSz cx="9144000" cy="5143500" type="screen16x9"/>
  <p:notesSz cx="6858000" cy="9144000"/>
  <p:embeddedFontLst>
    <p:embeddedFont>
      <p:font typeface="Roboto" charset="0"/>
      <p:regular r:id="rId38"/>
      <p:bold r:id="rId39"/>
      <p:italic r:id="rId40"/>
      <p:boldItalic r:id="rId41"/>
    </p:embeddedFont>
    <p:embeddedFont>
      <p:font typeface="Calibri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88" d="100"/>
          <a:sy n="88" d="100"/>
        </p:scale>
        <p:origin x="-1282" y="-4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1054;&#1094;&#1077;&#1085;&#1082;&#1072;\&#1088;&#1077;&#1079;&#1091;&#1083;&#1100;&#1090;&#1072;&#1090;&#1099;.%20&#1059;&#1095;&#1080;&#1090;&#1077;&#1083;&#1103;%20&#1072;&#1087;&#1088;&#1077;&#1083;&#1100;\&#1054;&#1073;&#1097;&#1080;&#1077;%20&#1088;&#1077;&#1079;&#1091;&#1083;&#1100;&#1090;&#1072;&#1090;&#1099;%20&#1086;&#1094;&#1077;&#1085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Общее количество педагогов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Общее количество педагогов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Лист1!$A$2:$A$11</c:f>
              <c:strCache>
                <c:ptCount val="10"/>
                <c:pt idx="0">
                  <c:v>Общий итог</c:v>
                </c:pt>
                <c:pt idx="1">
                  <c:v>Математика</c:v>
                </c:pt>
                <c:pt idx="2">
                  <c:v>Русский язык</c:v>
                </c:pt>
                <c:pt idx="3">
                  <c:v>История</c:v>
                </c:pt>
                <c:pt idx="4">
                  <c:v>Биология</c:v>
                </c:pt>
                <c:pt idx="5">
                  <c:v>География</c:v>
                </c:pt>
                <c:pt idx="6">
                  <c:v>Физика</c:v>
                </c:pt>
                <c:pt idx="7">
                  <c:v>Химия</c:v>
                </c:pt>
                <c:pt idx="8">
                  <c:v>Обществознание</c:v>
                </c:pt>
                <c:pt idx="9">
                  <c:v>Литература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353</c:v>
                </c:pt>
                <c:pt idx="1">
                  <c:v>85</c:v>
                </c:pt>
                <c:pt idx="2">
                  <c:v>82</c:v>
                </c:pt>
                <c:pt idx="3">
                  <c:v>51</c:v>
                </c:pt>
                <c:pt idx="4">
                  <c:v>36</c:v>
                </c:pt>
                <c:pt idx="5">
                  <c:v>30</c:v>
                </c:pt>
                <c:pt idx="6">
                  <c:v>28</c:v>
                </c:pt>
                <c:pt idx="7">
                  <c:v>23</c:v>
                </c:pt>
                <c:pt idx="8">
                  <c:v>10</c:v>
                </c:pt>
                <c:pt idx="9">
                  <c:v>8</c:v>
                </c:pt>
              </c:numCache>
            </c:numRef>
          </c:val>
        </c:ser>
        <c:shape val="box"/>
        <c:axId val="67558784"/>
        <c:axId val="67564672"/>
        <c:axId val="0"/>
      </c:bar3DChart>
      <c:catAx>
        <c:axId val="67558784"/>
        <c:scaling>
          <c:orientation val="minMax"/>
        </c:scaling>
        <c:axPos val="b"/>
        <c:tickLblPos val="nextTo"/>
        <c:crossAx val="67564672"/>
        <c:crosses val="autoZero"/>
        <c:auto val="1"/>
        <c:lblAlgn val="ctr"/>
        <c:lblOffset val="100"/>
      </c:catAx>
      <c:valAx>
        <c:axId val="67564672"/>
        <c:scaling>
          <c:orientation val="minMax"/>
        </c:scaling>
        <c:axPos val="l"/>
        <c:majorGridlines/>
        <c:numFmt formatCode="General" sourceLinked="1"/>
        <c:tickLblPos val="nextTo"/>
        <c:crossAx val="67558784"/>
        <c:crosses val="autoZero"/>
        <c:crossBetween val="between"/>
      </c:valAx>
    </c:plotArea>
    <c:plotVisOnly val="1"/>
  </c:chart>
  <c:spPr>
    <a:solidFill>
      <a:schemeClr val="bg1"/>
    </a:solidFill>
    <a:ln>
      <a:solidFill>
        <a:schemeClr val="bg1"/>
      </a:solidFill>
    </a:ln>
  </c:spPr>
  <c:txPr>
    <a:bodyPr/>
    <a:lstStyle/>
    <a:p>
      <a:pPr>
        <a:defRPr>
          <a:solidFill>
            <a:schemeClr val="bg2"/>
          </a:solidFill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426422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38914" name="Google Shape;71;g7aed0347f2_0_58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8674" name="Google Shape;71;g7aed0347f2_0_58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36866" name="Google Shape;71;g7aed0347f2_0_58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38914" name="Google Shape;71;g7aed0347f2_0_58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30722" name="Google Shape;71;g7aed0347f2_0_58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Google Shape;70;g7aed0347f2_0_589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71683" name="Google Shape;71;g7aed0347f2_0_58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377205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aed0347f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aed0347f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4631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5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8925" y="1502229"/>
            <a:ext cx="4887913" cy="2246769"/>
          </a:xfrm>
          <a:prstGeom prst="rect">
            <a:avLst/>
          </a:prstGeom>
          <a:solidFill>
            <a:srgbClr val="DD4135"/>
          </a:solidFill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2800" b="1" dirty="0" smtClean="0">
                <a:solidFill>
                  <a:srgbClr val="F2F2F2"/>
                </a:solidFill>
                <a:latin typeface="Times New Roman" pitchFamily="18" charset="0"/>
                <a:cs typeface="Times New Roman" pitchFamily="18" charset="0"/>
              </a:rPr>
              <a:t>Алгоритм деятельности по достижению целевого показателя федерального проекта «Современная школа»</a:t>
            </a:r>
            <a:endParaRPr lang="ru-RU" sz="2800" dirty="0">
              <a:solidFill>
                <a:srgbClr val="F2F2F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5376863" y="4248150"/>
            <a:ext cx="3230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Удилова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И.В., 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руководитель 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ЦНППМ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72143"/>
            <a:ext cx="9339942" cy="48713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Целевой показатель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«Доля общеобразовательных организаций, образовательных организаций дополнительного образования и</a:t>
            </a:r>
            <a:br>
              <a:rPr lang="ru-RU" sz="27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профессиональных образовательных организаций, реализующих </a:t>
            </a:r>
            <a:br>
              <a:rPr lang="ru-RU" sz="27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целевую модель наставничества педагогических работников</a:t>
            </a:r>
            <a:r>
              <a:rPr lang="ru-RU" sz="27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7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ЗНАЧЕНИЕ 2022 год –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</a:t>
            </a:r>
            <a:r>
              <a:rPr lang="ru-RU" sz="36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(43%)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72143"/>
            <a:ext cx="9339942" cy="4871357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Резолютивные решения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72143"/>
            <a:ext cx="9339942" cy="48713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/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РЕЗОЛЮЦИЯ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совещания по созданию единой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региональной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системы научно-методического сопровождения педагогических работников и управленческих кадров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г. Кызыл	«18» февраля 2022 г.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293962"/>
            <a:ext cx="84255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1.1 Нормативно-правовые акты, обеспечивающие деятельность единой системы регионально-методической службы Республики Тыва: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	Концепция о единой региональной системе научно-методического сопровождения педагогических работников и управленческих кадров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Положение о единой модели наставничества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до 15 марта 2022 года.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1.2. Инициирование проведения совещания с Главами муниципальных образований на уровне Правительства Республики Тыва</a:t>
            </a:r>
          </a:p>
          <a:p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Срок: март 2022 год.</a:t>
            </a:r>
            <a:endParaRPr lang="ru-RU" sz="20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Министерство образования </a:t>
            </a:r>
          </a:p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Республики Тыва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155940"/>
            <a:ext cx="8425543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Республики Тыва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  реестре муниципальных методических служб» 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45/1 от 03 марта 2022 года</a:t>
            </a: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ММС</a:t>
            </a:r>
            <a:endParaRPr lang="ru-RU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759790"/>
            <a:ext cx="842554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Республики Тыва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«Об утверждении  Концепции создания единой региональной системы научно-методического сопровождения педагогических работников и управленческих кадров Республики Тыва»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162-д от 09 марта 2022 года</a:t>
            </a: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Концепция о единой региональной системе научно-методического сопровождения педагогических работников и управленческих кадров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759790"/>
            <a:ext cx="84255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Республики Тыва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«Об утверждении  Положения о региональной системе методической работы в ОО Республики Тыва» 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165-д от 09 марта 2022 года</a:t>
            </a: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Концепция о единой региональной системе научно-методического сопровождения педагогических работников и управленческих кадров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759790"/>
            <a:ext cx="84255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Республики Тыва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«Об утверждении  Положения о мониторинге эффективности методических  служб Республики Тыва» 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454-д от 13 мая 2022 года</a:t>
            </a: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Концепция о единой региональной системе научно-методического сопровождения педагогических работников и управленческих кадров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173192"/>
            <a:ext cx="842554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Республики Тыва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«Об утверждении  положения о региональной целевой модели наставничества обучающихся по общеобразовательным, дополнительным общеобразовательным программам, программам СПО, а также молодых педагогов до 35 лет, в том числе со стажем работы до трех лет»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209-д от 18 марта 2022 года</a:t>
            </a: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Положение о единой модели наставничества</a:t>
            </a:r>
            <a:endParaRPr lang="ru-RU" sz="3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173192"/>
            <a:ext cx="842554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Республики Тыва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 порядке формирования регионального реестра лучших педагогических и управленческих практик»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461-д от 17 мая 2022 года</a:t>
            </a: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Положение о единой модели наставничества</a:t>
            </a:r>
          </a:p>
          <a:p>
            <a:pPr algn="ctr"/>
            <a:endParaRPr lang="ru-RU" sz="3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9177" y="207034"/>
            <a:ext cx="882482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2.1. Разработка  концепции ММС как элемента РСНМС педагогических работников и управленческих кадров.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25 февраля 2022 года.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2.2. Выявление  профессиональных дефицитов и разработка ИОМ по итогам диагностики.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25 февраля 2022 года.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2.3.Обеспечение научно-методического сопровождения формирования единой муниципальной СНМС ПР и управленческих кадров: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методические рекомендации по созданию муниципальной методической службы;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методические рекомендации по созданию единой системы наставничества.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март 2022 года.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172529"/>
            <a:ext cx="8338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ГАОУ ДПО «</a:t>
            </a:r>
            <a:r>
              <a:rPr lang="ru-RU" sz="3200" b="1" dirty="0" err="1" smtClean="0">
                <a:solidFill>
                  <a:srgbClr val="FFC000"/>
                </a:solidFill>
              </a:rPr>
              <a:t>ТИРОиПК</a:t>
            </a:r>
            <a:r>
              <a:rPr lang="ru-RU" sz="3200" b="1" dirty="0" smtClean="0">
                <a:solidFill>
                  <a:srgbClr val="FFC000"/>
                </a:solidFill>
              </a:rPr>
              <a:t>» </a:t>
            </a:r>
            <a:endParaRPr lang="ru-RU" sz="3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0"/>
            <a:ext cx="8425543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2.4. Разработка критериев оценки эффективности деятельности РСНМС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март 2022 года.</a:t>
            </a:r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2.5. Разработка критериев оценки эффективности деятельности ММС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март 2022 года.</a:t>
            </a:r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2.6. Проведение диагностики профессиональных дефицитов педагогических работников по основным предметам.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март 2022 года.</a:t>
            </a:r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2.7. Апробация и внедрение единой муниципальной СНМС ПР и УК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1 сентября 2022 года</a:t>
            </a:r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2.8.Разработка типовой модели сетевого взаимодействия как одной из возможностей перехода школ в эффективный режим работы.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в течение 2022 года.</a:t>
            </a:r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1"/>
            <a:ext cx="8338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ГАОУ ДПО «</a:t>
            </a:r>
            <a:r>
              <a:rPr lang="ru-RU" sz="3200" b="1" dirty="0" err="1" smtClean="0">
                <a:solidFill>
                  <a:srgbClr val="FFC000"/>
                </a:solidFill>
              </a:rPr>
              <a:t>ТИРОиПК</a:t>
            </a:r>
            <a:r>
              <a:rPr lang="ru-RU" sz="3200" b="1" dirty="0" smtClean="0">
                <a:solidFill>
                  <a:srgbClr val="FFC000"/>
                </a:solidFill>
              </a:rPr>
              <a:t>» </a:t>
            </a:r>
            <a:endParaRPr lang="ru-RU" sz="3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370936"/>
            <a:ext cx="842554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3.1. Согласование системы условий для функционирования ММС (нормативно-правовые, финансовые, кадровые, материально-технические) с администрацией муниципального образования.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до 15 марта  2022года</a:t>
            </a:r>
          </a:p>
          <a:p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3.2.Проведение разъяснительной работы с руководителями образовательных организаций (опорных школ) о создании муниципальных методических служб.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до 28 марта 2022 года.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129396"/>
            <a:ext cx="8338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Руководителям МОУО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646981"/>
            <a:ext cx="842554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3.3. Разработка плана мероприятий («дорожной карты») по формированию единой системы муниципального научно-методического сопровождения педагогических работников и управленческих кадров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до 10 марта 2022 года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3.4. Представление модели муниципальной методической службы со штатными единицами в ТИРО и ПК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до 25 марта 2022 года.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129396"/>
            <a:ext cx="8338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Руководителям МОУО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72143"/>
            <a:ext cx="9339942" cy="429985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РЕЗОЛЮЦИЯ  НПК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«Внедрение обновленных ФГОС начального и основного общего образования»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 октября 2022 г.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709056"/>
            <a:ext cx="84255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4.4. Создать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«Республиканскую школу наставничества»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целью развития наставнических компетенций у педагогов-наставников.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4.5. Создать республиканский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реестр педагогов-наставников</a:t>
            </a:r>
            <a:r>
              <a:rPr lang="ru-RU" sz="2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целью осуществления выбора молодыми педагогами наставника.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4.6. Создать Республиканскую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Ассоциацию педагогов-наставников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в течение 2022 – 2023 учебного года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ГАОУ ДПО «Тувинский институт развития образования и повышения квалификации»</a:t>
            </a: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293962"/>
            <a:ext cx="8425543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4.7. Обобщить и транслировать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успешные практики наставничества</a:t>
            </a:r>
            <a:r>
              <a:rPr lang="ru-RU" sz="2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системе образования Республики Тыва, в том числе через проведение конкурсов лучших практик, конференций,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мероприятий.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4.8. Разработать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механизмы мотивации педагогов к наставнической деятельности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признания его роли и места в обществе, присвоению педагогу, занимающемуся наставнической деятельностью статуса педагог-наставник.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в течение 2022 – 2023 учебного года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ГАОУ ДПО «Тувинский институт развития образования и повышения квалификации»</a:t>
            </a: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709056"/>
            <a:ext cx="84255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8.3. Активизировать деятельность муниципальных методических служб и систему работы по наставничеству</a:t>
            </a:r>
          </a:p>
          <a:p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Срок: в течение 2022 – 2023 учебного года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Руководителям муниципальных органов управления образованием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43" y="1709056"/>
            <a:ext cx="842554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2021 г. заключены трехсторонние Соглашения о сотрудничестве </a:t>
            </a:r>
          </a:p>
          <a:p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реализация регионального проекта 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«Современная школа»</a:t>
            </a:r>
          </a:p>
          <a:p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085" y="446313"/>
            <a:ext cx="83384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Руководители муниципальных органов управления образованием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1613" y="1903413"/>
            <a:ext cx="8223250" cy="2709862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мобильные устройства;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умные датчики и интернет вещей;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технологии, основанные на определении местоположения;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аутентификация, авторизация и идентификация;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аналитика и визуализация больших данных;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доступность вычислительных ресурсов по запросу;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продвинутые интерфейсы взаимодействия человека и компьютера;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машинное обучение.</a:t>
            </a:r>
          </a:p>
        </p:txBody>
      </p:sp>
      <p:pic>
        <p:nvPicPr>
          <p:cNvPr id="37890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202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Заголовок 3"/>
          <p:cNvSpPr txBox="1">
            <a:spLocks noGrp="1"/>
          </p:cNvSpPr>
          <p:nvPr>
            <p:ph type="title"/>
          </p:nvPr>
        </p:nvSpPr>
        <p:spPr>
          <a:xfrm>
            <a:off x="337457" y="2484210"/>
            <a:ext cx="9155113" cy="766763"/>
          </a:xfrm>
        </p:spPr>
        <p:txBody>
          <a:bodyPr>
            <a:normAutofit fontScale="90000"/>
          </a:bodyPr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Roboto" charset="0"/>
              <a:buNone/>
            </a:pPr>
            <a:r>
              <a:rPr lang="ru-RU" sz="4000" b="1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  <a:t>Федеральная оценка предметных и методических компетенций </a:t>
            </a:r>
            <a:br>
              <a:rPr lang="ru-RU" sz="4000" b="1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</a:br>
            <a:r>
              <a:rPr lang="ru-RU" sz="4000" b="1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  <a:t>в 2021 году</a:t>
            </a:r>
            <a:r>
              <a:rPr lang="ru-RU" sz="2400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  <a:t/>
            </a:r>
            <a:br>
              <a:rPr lang="ru-RU" sz="2400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</a:br>
            <a:endParaRPr lang="ru-RU" sz="2400" dirty="0" smtClean="0">
              <a:solidFill>
                <a:srgbClr val="FFFFFF"/>
              </a:solidFill>
              <a:latin typeface="Roboto" charset="0"/>
              <a:cs typeface="Arial" charset="0"/>
              <a:sym typeface="Roboto" charset="0"/>
            </a:endParaRPr>
          </a:p>
        </p:txBody>
      </p:sp>
      <p:sp>
        <p:nvSpPr>
          <p:cNvPr id="37892" name="Прямоугольник 4"/>
          <p:cNvSpPr>
            <a:spLocks noChangeArrowheads="1"/>
          </p:cNvSpPr>
          <p:nvPr/>
        </p:nvSpPr>
        <p:spPr bwMode="auto">
          <a:xfrm>
            <a:off x="614363" y="1506538"/>
            <a:ext cx="6643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800">
              <a:solidFill>
                <a:schemeClr val="bg1"/>
              </a:solidFill>
              <a:latin typeface="Robot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1613" y="1903413"/>
            <a:ext cx="8223250" cy="2709862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мобильные устройства;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умные датчики и интернет вещей;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технологии, основанные на определении местоположения;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аутентификация, авторизация и идентификация;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аналитика и визуализация больших данных;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доступность вычислительных ресурсов по запросу;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продвинутые интерфейсы взаимодействия человека и компьютера;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машинное обучение.</a:t>
            </a:r>
          </a:p>
        </p:txBody>
      </p:sp>
      <p:pic>
        <p:nvPicPr>
          <p:cNvPr id="27650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0"/>
            <a:ext cx="92217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22338" y="122238"/>
            <a:ext cx="8221662" cy="10525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buClr>
                <a:schemeClr val="lt1"/>
              </a:buClr>
              <a:buFont typeface="Roboto"/>
              <a:buNone/>
              <a:defRPr/>
            </a:pPr>
            <a:r>
              <a:rPr lang="ru-RU" sz="2500" dirty="0" smtClean="0">
                <a:solidFill>
                  <a:schemeClr val="lt1"/>
                </a:solidFill>
                <a:latin typeface="Times New Roman" pitchFamily="18" charset="0"/>
                <a:ea typeface="Roboto"/>
                <a:cs typeface="Times New Roman" pitchFamily="18" charset="0"/>
                <a:sym typeface="Roboto"/>
              </a:rPr>
              <a:t>Оценка предметных и методических компетенций учителей- предметников </a:t>
            </a:r>
            <a:br>
              <a:rPr lang="ru-RU" sz="2500" dirty="0" smtClean="0">
                <a:solidFill>
                  <a:schemeClr val="lt1"/>
                </a:solidFill>
                <a:latin typeface="Times New Roman" pitchFamily="18" charset="0"/>
                <a:ea typeface="Roboto"/>
                <a:cs typeface="Times New Roman" pitchFamily="18" charset="0"/>
                <a:sym typeface="Roboto"/>
              </a:rPr>
            </a:br>
            <a:r>
              <a:rPr lang="ru-RU" sz="2500" dirty="0" smtClean="0">
                <a:solidFill>
                  <a:schemeClr val="lt1"/>
                </a:solidFill>
                <a:latin typeface="Times New Roman" pitchFamily="18" charset="0"/>
                <a:ea typeface="Roboto"/>
                <a:cs typeface="Times New Roman" pitchFamily="18" charset="0"/>
                <a:sym typeface="Roboto"/>
              </a:rPr>
              <a:t>(слушателей курса «Школа современного учителя» 2021 г.)</a:t>
            </a:r>
            <a:endParaRPr lang="ru-RU" sz="2500" dirty="0">
              <a:solidFill>
                <a:schemeClr val="lt1"/>
              </a:solidFill>
              <a:latin typeface="Times New Roman" pitchFamily="18" charset="0"/>
              <a:ea typeface="Roboto"/>
              <a:cs typeface="Times New Roman" pitchFamily="18" charset="0"/>
              <a:sym typeface="Roboto"/>
            </a:endParaRPr>
          </a:p>
        </p:txBody>
      </p:sp>
      <p:pic>
        <p:nvPicPr>
          <p:cNvPr id="27652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5338" y="1182688"/>
            <a:ext cx="7832725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1613" y="1903413"/>
            <a:ext cx="8223250" cy="2709862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мобильные устройства;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умные датчики и интернет вещей;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технологии, основанные на определении местоположения;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аутентификация, авторизация и идентификация;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аналитика и визуализация больших данных;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доступность вычислительных ресурсов по запросу;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продвинутые интерфейсы взаимодействия человека и компьютера;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машинное обучение.</a:t>
            </a:r>
          </a:p>
        </p:txBody>
      </p:sp>
      <p:pic>
        <p:nvPicPr>
          <p:cNvPr id="3584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217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5175" y="157163"/>
            <a:ext cx="8221663" cy="550862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Roboto" charset="0"/>
              <a:buNone/>
            </a:pPr>
            <a:r>
              <a:rPr lang="ru-RU" sz="2300" smtClean="0">
                <a:solidFill>
                  <a:srgbClr val="FFFFFF"/>
                </a:solidFill>
                <a:latin typeface="Times New Roman" pitchFamily="18" charset="0"/>
                <a:ea typeface="Roboto" charset="0"/>
                <a:cs typeface="Times New Roman" pitchFamily="18" charset="0"/>
                <a:sym typeface="Roboto" charset="0"/>
              </a:rPr>
              <a:t>Распределение учителей по уровням ПК – 2021 г.</a:t>
            </a:r>
          </a:p>
        </p:txBody>
      </p:sp>
      <p:pic>
        <p:nvPicPr>
          <p:cNvPr id="35844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1" y="838200"/>
            <a:ext cx="8697686" cy="406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1613" y="1903413"/>
            <a:ext cx="8223250" cy="2709862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мобильные устройства;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умные датчики и интернет вещей;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технологии, основанные на определении местоположения;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аутентификация, авторизация и идентификация;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аналитика и визуализация больших данных;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доступность вычислительных ресурсов по запросу;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продвинутые интерфейсы взаимодействия человека и компьютера;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машинное обучение.</a:t>
            </a:r>
          </a:p>
        </p:txBody>
      </p:sp>
      <p:pic>
        <p:nvPicPr>
          <p:cNvPr id="37890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202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Заголовок 3"/>
          <p:cNvSpPr txBox="1">
            <a:spLocks noGrp="1"/>
          </p:cNvSpPr>
          <p:nvPr>
            <p:ph type="title"/>
          </p:nvPr>
        </p:nvSpPr>
        <p:spPr>
          <a:xfrm>
            <a:off x="337457" y="2484210"/>
            <a:ext cx="9155113" cy="766763"/>
          </a:xfrm>
        </p:spPr>
        <p:txBody>
          <a:bodyPr>
            <a:normAutofit fontScale="90000"/>
          </a:bodyPr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Roboto" charset="0"/>
              <a:buNone/>
            </a:pPr>
            <a:r>
              <a:rPr lang="ru-RU" sz="4000" b="1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  <a:t>Федеральная оценка предметных и методических компетенций </a:t>
            </a:r>
            <a:br>
              <a:rPr lang="ru-RU" sz="4000" b="1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</a:br>
            <a:r>
              <a:rPr lang="ru-RU" sz="4000" b="1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  <a:t>в 2022 году</a:t>
            </a:r>
            <a:r>
              <a:rPr lang="ru-RU" sz="2400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  <a:t/>
            </a:r>
            <a:br>
              <a:rPr lang="ru-RU" sz="2400" dirty="0" smtClean="0">
                <a:solidFill>
                  <a:srgbClr val="FFFFFF"/>
                </a:solidFill>
                <a:latin typeface="Roboto" charset="0"/>
                <a:cs typeface="Arial" charset="0"/>
                <a:sym typeface="Roboto" charset="0"/>
              </a:rPr>
            </a:br>
            <a:endParaRPr lang="ru-RU" sz="2400" dirty="0" smtClean="0">
              <a:solidFill>
                <a:srgbClr val="FFFFFF"/>
              </a:solidFill>
              <a:latin typeface="Roboto" charset="0"/>
              <a:cs typeface="Arial" charset="0"/>
              <a:sym typeface="Roboto" charset="0"/>
            </a:endParaRPr>
          </a:p>
        </p:txBody>
      </p:sp>
      <p:sp>
        <p:nvSpPr>
          <p:cNvPr id="37892" name="Прямоугольник 4"/>
          <p:cNvSpPr>
            <a:spLocks noChangeArrowheads="1"/>
          </p:cNvSpPr>
          <p:nvPr/>
        </p:nvSpPr>
        <p:spPr bwMode="auto">
          <a:xfrm>
            <a:off x="614363" y="1506538"/>
            <a:ext cx="6643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800">
              <a:solidFill>
                <a:schemeClr val="bg1"/>
              </a:solidFill>
              <a:latin typeface="Robot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726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281940"/>
            <a:ext cx="9525000" cy="631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2612"/>
            <a:ext cx="9220853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135467"/>
            <a:ext cx="9271000" cy="5278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20853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3030" y="0"/>
            <a:ext cx="8860970" cy="914400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Результаты процедуры оценки по предметам 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" y="691896"/>
          <a:ext cx="9144001" cy="4451604"/>
        </p:xfrm>
        <a:graphic>
          <a:graphicData uri="http://schemas.openxmlformats.org/drawingml/2006/table">
            <a:tbl>
              <a:tblPr/>
              <a:tblGrid>
                <a:gridCol w="2617708"/>
                <a:gridCol w="2321943"/>
                <a:gridCol w="2321943"/>
                <a:gridCol w="1882407"/>
              </a:tblGrid>
              <a:tr h="9339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Рекомендован для включения в региональный методический актив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рекомендован для включения в региональный методический актив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Общее количество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Общий итог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1613" y="1903413"/>
            <a:ext cx="8223250" cy="2709862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мобильные устройства;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умные датчики и интернет вещей;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технологии, основанные на определении местоположения;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аутентификация, авторизация и идентификация;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аналитика и визуализация больших данных;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доступность вычислительных ресурсов по запросу;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продвинутые интерфейсы взаимодействия человека и компьютера;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машинное обучение.</a:t>
            </a:r>
          </a:p>
        </p:txBody>
      </p:sp>
      <p:pic>
        <p:nvPicPr>
          <p:cNvPr id="29698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0"/>
            <a:ext cx="92217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22338" y="122238"/>
            <a:ext cx="8221662" cy="10525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buClr>
                <a:schemeClr val="lt1"/>
              </a:buClr>
              <a:buFont typeface="Roboto"/>
              <a:buNone/>
              <a:defRPr/>
            </a:pPr>
            <a:r>
              <a:rPr lang="ru-RU" sz="2500" dirty="0" smtClean="0">
                <a:solidFill>
                  <a:schemeClr val="lt1"/>
                </a:solidFill>
                <a:latin typeface="Times New Roman" pitchFamily="18" charset="0"/>
                <a:ea typeface="Roboto"/>
                <a:cs typeface="Times New Roman" pitchFamily="18" charset="0"/>
                <a:sym typeface="Roboto"/>
              </a:rPr>
              <a:t>Оценка предметных и методических компетенций учителей- предметников </a:t>
            </a:r>
            <a:br>
              <a:rPr lang="ru-RU" sz="2500" dirty="0" smtClean="0">
                <a:solidFill>
                  <a:schemeClr val="lt1"/>
                </a:solidFill>
                <a:latin typeface="Times New Roman" pitchFamily="18" charset="0"/>
                <a:ea typeface="Roboto"/>
                <a:cs typeface="Times New Roman" pitchFamily="18" charset="0"/>
                <a:sym typeface="Roboto"/>
              </a:rPr>
            </a:br>
            <a:r>
              <a:rPr lang="ru-RU" sz="2500" dirty="0" smtClean="0">
                <a:solidFill>
                  <a:schemeClr val="lt1"/>
                </a:solidFill>
                <a:latin typeface="Times New Roman" pitchFamily="18" charset="0"/>
                <a:ea typeface="Roboto"/>
                <a:cs typeface="Times New Roman" pitchFamily="18" charset="0"/>
                <a:sym typeface="Roboto"/>
              </a:rPr>
              <a:t>(слушателей курса «Школа современного учителя» 2022 г.)</a:t>
            </a:r>
            <a:endParaRPr lang="ru-RU" sz="2500" dirty="0">
              <a:solidFill>
                <a:schemeClr val="lt1"/>
              </a:solidFill>
              <a:latin typeface="Times New Roman" pitchFamily="18" charset="0"/>
              <a:ea typeface="Roboto"/>
              <a:cs typeface="Times New Roman" pitchFamily="18" charset="0"/>
              <a:sym typeface="Roboto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921276" y="1375039"/>
          <a:ext cx="7487080" cy="35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Google Shape;74;p14"/>
          <p:cNvSpPr txBox="1">
            <a:spLocks noGrp="1"/>
          </p:cNvSpPr>
          <p:nvPr>
            <p:ph type="body" idx="4294967295"/>
          </p:nvPr>
        </p:nvSpPr>
        <p:spPr>
          <a:xfrm>
            <a:off x="201613" y="1903413"/>
            <a:ext cx="8223250" cy="2709862"/>
          </a:xfrm>
        </p:spPr>
        <p:txBody>
          <a:bodyPr/>
          <a:lstStyle/>
          <a:p>
            <a:pPr marL="457200" eaLnBrk="1" hangingPunct="1">
              <a:lnSpc>
                <a:spcPct val="115000"/>
              </a:lnSpc>
              <a:buClr>
                <a:srgbClr val="737373"/>
              </a:buClr>
              <a:buSzPts val="1800"/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мобильные устройства;</a:t>
            </a:r>
          </a:p>
          <a:p>
            <a:pPr marL="457200" eaLnBrk="1" hangingPunct="1">
              <a:lnSpc>
                <a:spcPct val="115000"/>
              </a:lnSpc>
              <a:buClr>
                <a:srgbClr val="737373"/>
              </a:buClr>
              <a:buSzPts val="1800"/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умные датчики и интернет вещей;</a:t>
            </a:r>
          </a:p>
          <a:p>
            <a:pPr marL="457200" eaLnBrk="1" hangingPunct="1">
              <a:lnSpc>
                <a:spcPct val="115000"/>
              </a:lnSpc>
              <a:buClr>
                <a:srgbClr val="737373"/>
              </a:buClr>
              <a:buSzPts val="1800"/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технологии, основанные на определении местоположения;</a:t>
            </a:r>
          </a:p>
          <a:p>
            <a:pPr marL="457200" eaLnBrk="1" hangingPunct="1">
              <a:lnSpc>
                <a:spcPct val="115000"/>
              </a:lnSpc>
              <a:buClr>
                <a:srgbClr val="737373"/>
              </a:buClr>
              <a:buSzPts val="1800"/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аутентификация, авторизация и идентификация;</a:t>
            </a:r>
          </a:p>
          <a:p>
            <a:pPr marL="457200" eaLnBrk="1" hangingPunct="1">
              <a:lnSpc>
                <a:spcPct val="115000"/>
              </a:lnSpc>
              <a:buClr>
                <a:srgbClr val="737373"/>
              </a:buClr>
              <a:buSzPts val="1800"/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аналитика и визуализация больших данных;</a:t>
            </a:r>
          </a:p>
          <a:p>
            <a:pPr marL="457200" eaLnBrk="1" hangingPunct="1">
              <a:lnSpc>
                <a:spcPct val="115000"/>
              </a:lnSpc>
              <a:buClr>
                <a:srgbClr val="737373"/>
              </a:buClr>
              <a:buSzPts val="1800"/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доступность вычислительных ресурсов по запросу;</a:t>
            </a:r>
          </a:p>
          <a:p>
            <a:pPr marL="457200" eaLnBrk="1" hangingPunct="1">
              <a:lnSpc>
                <a:spcPct val="115000"/>
              </a:lnSpc>
              <a:buClr>
                <a:srgbClr val="737373"/>
              </a:buClr>
              <a:buSzPts val="1800"/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продвинутые интерфейсы взаимодействия человека и компьютера;</a:t>
            </a:r>
          </a:p>
          <a:p>
            <a:pPr marL="457200" eaLnBrk="1" hangingPunct="1">
              <a:lnSpc>
                <a:spcPct val="115000"/>
              </a:lnSpc>
              <a:buClr>
                <a:srgbClr val="737373"/>
              </a:buClr>
              <a:buSzPts val="1800"/>
              <a:buFont typeface="Roboto" charset="0"/>
              <a:buChar char="●"/>
            </a:pPr>
            <a:r>
              <a:rPr lang="ru-RU" sz="1800" smtClean="0">
                <a:solidFill>
                  <a:srgbClr val="737373"/>
                </a:solidFill>
                <a:latin typeface="Roboto" charset="0"/>
                <a:cs typeface="Arial" charset="0"/>
                <a:sym typeface="Roboto" charset="0"/>
              </a:rPr>
              <a:t>машинное обучение.</a:t>
            </a:r>
          </a:p>
        </p:txBody>
      </p:sp>
      <p:pic>
        <p:nvPicPr>
          <p:cNvPr id="70659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217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765175" y="157163"/>
            <a:ext cx="8221663" cy="550862"/>
          </a:xfrm>
        </p:spPr>
        <p:txBody>
          <a:bodyPr>
            <a:normAutofit/>
          </a:bodyPr>
          <a:lstStyle/>
          <a:p>
            <a:pPr algn="ctr" eaLnBrk="1" hangingPunct="1">
              <a:buClr>
                <a:srgbClr val="FFFFFF"/>
              </a:buClr>
              <a:buSzPts val="3200"/>
              <a:buFont typeface="Roboto" charset="0"/>
              <a:buNone/>
            </a:pPr>
            <a:r>
              <a:rPr lang="ru-RU" sz="2300" smtClean="0">
                <a:solidFill>
                  <a:srgbClr val="FFFFFF"/>
                </a:solidFill>
                <a:latin typeface="Times New Roman" pitchFamily="18" charset="0"/>
                <a:ea typeface="Roboto" charset="0"/>
                <a:cs typeface="Times New Roman" pitchFamily="18" charset="0"/>
                <a:sym typeface="Roboto" charset="0"/>
              </a:rPr>
              <a:t>Распределение учителей по уровням ПК – 2022 г.</a:t>
            </a:r>
          </a:p>
        </p:txBody>
      </p:sp>
      <p:graphicFrame>
        <p:nvGraphicFramePr>
          <p:cNvPr id="70957" name="Group 301"/>
          <p:cNvGraphicFramePr>
            <a:graphicFrameLocks noGrp="1"/>
          </p:cNvGraphicFramePr>
          <p:nvPr/>
        </p:nvGraphicFramePr>
        <p:xfrm>
          <a:off x="293913" y="685801"/>
          <a:ext cx="8686800" cy="4267198"/>
        </p:xfrm>
        <a:graphic>
          <a:graphicData uri="http://schemas.openxmlformats.org/drawingml/2006/table">
            <a:tbl>
              <a:tblPr/>
              <a:tblGrid>
                <a:gridCol w="1856334"/>
                <a:gridCol w="1698123"/>
                <a:gridCol w="1284669"/>
                <a:gridCol w="1417564"/>
                <a:gridCol w="1096924"/>
                <a:gridCol w="1333186"/>
              </a:tblGrid>
              <a:tr h="808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Предмет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Минимальный уровень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Низкий уровень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Средний уровень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Высокий уровень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Общее количество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3445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Биология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36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6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География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30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6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История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24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24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51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6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Литература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45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Математика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44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34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85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6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Обществознание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6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Русский язык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44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21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82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6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Физика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28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45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Химия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 pitchFamily="18" charset="0"/>
                          <a:sym typeface="Arial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23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6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Общий итог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40 (11%)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168 (48%)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144 (40,7%)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1 (0,3%)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charset="0"/>
                        </a:rPr>
                        <a:t>353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2612"/>
            <a:ext cx="9220853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552" y="1"/>
            <a:ext cx="8350370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20853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3030" y="0"/>
            <a:ext cx="8860970" cy="9144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Количество учителей, прошедших оценку предметных и методических компетенций по предметам (2 этап)</a:t>
            </a:r>
            <a:endParaRPr lang="ru-RU" sz="2000" dirty="0"/>
          </a:p>
        </p:txBody>
      </p:sp>
      <p:pic>
        <p:nvPicPr>
          <p:cNvPr id="95234" name="Диаграмма 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03514"/>
            <a:ext cx="9144000" cy="4239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6853" y="-1"/>
            <a:ext cx="9220853" cy="52904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3030" y="1763485"/>
            <a:ext cx="8860970" cy="9144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Задача ЦНППМ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> - </a:t>
            </a:r>
            <a:r>
              <a:rPr lang="ru-RU" sz="2000" b="1" dirty="0" smtClean="0"/>
              <a:t>Диагностика </a:t>
            </a:r>
            <a:r>
              <a:rPr lang="ru-RU" sz="2000" dirty="0" smtClean="0"/>
              <a:t>профессиональных дефицитов педагогов и руководителей образовательных организаций.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b="1" dirty="0" smtClean="0"/>
              <a:t>Разработка и реализация персонифицированных траекторий </a:t>
            </a:r>
            <a:r>
              <a:rPr lang="ru-RU" sz="2000" dirty="0" smtClean="0"/>
              <a:t>профессионального развития педагогов и руководителей образовательных организаций на основе выявленных дефицитов.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72143" y="2819400"/>
            <a:ext cx="8871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Задача методистов и </a:t>
            </a:r>
            <a:r>
              <a:rPr lang="ru-RU" sz="2400" b="1" dirty="0" err="1" smtClean="0">
                <a:solidFill>
                  <a:schemeClr val="bg1"/>
                </a:solidFill>
              </a:rPr>
              <a:t>тьюторов</a:t>
            </a:r>
            <a:r>
              <a:rPr lang="ru-RU" sz="2400" b="1" dirty="0" smtClean="0">
                <a:solidFill>
                  <a:schemeClr val="bg1"/>
                </a:solidFill>
              </a:rPr>
              <a:t> муниципального уровня: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- Адресное сопровождение профессионального развития педагогов с учетом их запросов и выявленных профессиональных дефицитов, в контексте приоритетных задач в области образования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6853" y="0"/>
            <a:ext cx="9220853" cy="52904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3030" y="-185057"/>
            <a:ext cx="8860970" cy="91440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/>
              <a:t>Рекомендации методистам муниципальной методической службы: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30629" y="838200"/>
            <a:ext cx="887185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− Анализ результатов данной диагностической работы с целью определения школ группы риска, нуждающихся в методической помощи, а также успешных школ, которые могут быть источниками распространения положительного опыта;</a:t>
            </a:r>
          </a:p>
          <a:p>
            <a:pPr algn="just"/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− Разработка программ поддержки школ, показавших низкие результаты по итогам диагностики, и организация обучения, в том числе сетевого, с привлечением педагогов успешных школ района;</a:t>
            </a:r>
          </a:p>
          <a:p>
            <a:pPr algn="just"/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− Формирование заказа для региональной системы повышения квалификации, в том числе ЦНППМ с учетом выявленных дефицитов педагогических коллективов муниципальных образовательных организаций. 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6853" y="0"/>
            <a:ext cx="9220853" cy="52904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3719" y="1506425"/>
            <a:ext cx="6643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3030" y="-185058"/>
            <a:ext cx="8860970" cy="1177095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/>
              <a:t>Алгоритм деятельности по достижению федерального показателя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30629" y="838200"/>
            <a:ext cx="8871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− </a:t>
            </a:r>
            <a:r>
              <a:rPr lang="ru-RU" sz="2000" dirty="0" smtClean="0">
                <a:solidFill>
                  <a:schemeClr val="bg1"/>
                </a:solidFill>
              </a:rPr>
              <a:t>сформировать страничку (раздел) сайта МОУО и ОО 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«Муниципальная методическая служба»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«Наставничество»</a:t>
            </a:r>
          </a:p>
          <a:p>
            <a:pPr algn="just"/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− разместить в этих разделах </a:t>
            </a:r>
            <a:r>
              <a:rPr lang="ru-RU" sz="2000" dirty="0" smtClean="0">
                <a:solidFill>
                  <a:schemeClr val="bg1"/>
                </a:solidFill>
              </a:rPr>
              <a:t>НПА федерального</a:t>
            </a:r>
            <a:r>
              <a:rPr lang="ru-RU" sz="2000" dirty="0" smtClean="0">
                <a:solidFill>
                  <a:schemeClr val="bg1"/>
                </a:solidFill>
              </a:rPr>
              <a:t>, регионального, муниципального, школьного уровня</a:t>
            </a:r>
          </a:p>
          <a:p>
            <a:pPr algn="just"/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− разместить планы работы по направлениям (мероприятия, банк лучших практик)</a:t>
            </a:r>
          </a:p>
          <a:p>
            <a:pPr algn="just"/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-  приступить к реализации планов работы по направлениям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02366" y="1903276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/>
              <a:t>мобильные устройства;</a:t>
            </a:r>
          </a:p>
          <a:p>
            <a:pPr lvl="0"/>
            <a:r>
              <a:rPr lang="ru-RU" dirty="0"/>
              <a:t>умные датчики и интернет вещей;</a:t>
            </a:r>
          </a:p>
          <a:p>
            <a:pPr lvl="0"/>
            <a:r>
              <a:rPr lang="ru-RU" dirty="0"/>
              <a:t>технологии, основанные на определении местоположения;</a:t>
            </a:r>
          </a:p>
          <a:p>
            <a:pPr lvl="0"/>
            <a:r>
              <a:rPr lang="ru-RU" dirty="0"/>
              <a:t>аутентификация, авторизация и идентификация;</a:t>
            </a:r>
          </a:p>
          <a:p>
            <a:pPr lvl="0"/>
            <a:r>
              <a:rPr lang="ru-RU" dirty="0"/>
              <a:t>аналитика и визуализация больших данных;</a:t>
            </a:r>
          </a:p>
          <a:p>
            <a:pPr lvl="0"/>
            <a:r>
              <a:rPr lang="ru-RU" dirty="0"/>
              <a:t>доступность вычислительных ресурсов по запросу;</a:t>
            </a:r>
          </a:p>
          <a:p>
            <a:pPr lvl="0"/>
            <a:r>
              <a:rPr lang="ru-RU" dirty="0"/>
              <a:t>продвинутые интерфейсы взаимодействия человека и компьютера;</a:t>
            </a:r>
          </a:p>
          <a:p>
            <a:pPr lvl="0"/>
            <a:r>
              <a:rPr lang="ru-RU" dirty="0"/>
              <a:t>машинное обучение.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903" y="0"/>
            <a:ext cx="9220853" cy="51435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3473" y="1756919"/>
            <a:ext cx="8222100" cy="7677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3718" y="1506425"/>
            <a:ext cx="7435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bg1"/>
              </a:buClr>
            </a:pPr>
            <a:endParaRPr lang="ru-RU" sz="18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81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1436</TotalTime>
  <Words>2523</Words>
  <Application>Microsoft Office PowerPoint</Application>
  <PresentationFormat>Экран (16:9)</PresentationFormat>
  <Paragraphs>559</Paragraphs>
  <Slides>35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Times New Roman</vt:lpstr>
      <vt:lpstr>Roboto</vt:lpstr>
      <vt:lpstr>Calibri</vt:lpstr>
      <vt:lpstr>Material</vt:lpstr>
      <vt:lpstr>Слайд 1</vt:lpstr>
      <vt:lpstr>Целевой показатель проекта   «Доля общеобразовательных организаций, образовательных организаций дополнительного образования и профессиональных образовательных организаций, реализующих  целевую модель наставничества педагогических работников»   ЗНАЧЕНИЕ 2022 год – 100% (43%) </vt:lpstr>
      <vt:lpstr>Резолютивные решения   2022 год    </vt:lpstr>
      <vt:lpstr>   РЕЗОЛЮЦИЯ  совещания по созданию единой региональной системы научно-методического сопровождения педагогических работников и управленческих кадров  г. Кызыл «18» февраля 2022 г.   </vt:lpstr>
      <vt:lpstr>           </vt:lpstr>
      <vt:lpstr>           </vt:lpstr>
      <vt:lpstr>           </vt:lpstr>
      <vt:lpstr>           </vt:lpstr>
      <vt:lpstr>           </vt:lpstr>
      <vt:lpstr>           </vt:lpstr>
      <vt:lpstr>           </vt:lpstr>
      <vt:lpstr>           </vt:lpstr>
      <vt:lpstr>           </vt:lpstr>
      <vt:lpstr>           </vt:lpstr>
      <vt:lpstr>           </vt:lpstr>
      <vt:lpstr> РЕЗОЛЮЦИЯ  НПК «Внедрение обновленных ФГОС начального и основного общего образования»  4 октября 2022 г.  </vt:lpstr>
      <vt:lpstr>           </vt:lpstr>
      <vt:lpstr>           </vt:lpstr>
      <vt:lpstr>           </vt:lpstr>
      <vt:lpstr>           </vt:lpstr>
      <vt:lpstr>Федеральная оценка предметных и методических компетенций  в 2021 году </vt:lpstr>
      <vt:lpstr>Оценка предметных и методических компетенций учителей- предметников  (слушателей курса «Школа современного учителя» 2021 г.)</vt:lpstr>
      <vt:lpstr>Распределение учителей по уровням ПК – 2021 г.</vt:lpstr>
      <vt:lpstr>Федеральная оценка предметных и методических компетенций  в 2022 году </vt:lpstr>
      <vt:lpstr>Слайд 25</vt:lpstr>
      <vt:lpstr>Слайд 26</vt:lpstr>
      <vt:lpstr>Результаты процедуры оценки по предметам   </vt:lpstr>
      <vt:lpstr>Оценка предметных и методических компетенций учителей- предметников  (слушателей курса «Школа современного учителя» 2022 г.)</vt:lpstr>
      <vt:lpstr>Распределение учителей по уровням ПК – 2022 г.</vt:lpstr>
      <vt:lpstr>Слайд 30</vt:lpstr>
      <vt:lpstr>Количество учителей, прошедших оценку предметных и методических компетенций по предметам (2 этап)</vt:lpstr>
      <vt:lpstr>Задача ЦНППМ  - Диагностика профессиональных дефицитов педагогов и руководителей образовательных организаций. - Разработка и реализация персонифицированных траекторий профессионального развития педагогов и руководителей образовательных организаций на основе выявленных дефицитов.</vt:lpstr>
      <vt:lpstr>Рекомендации методистам муниципальной методической службы: </vt:lpstr>
      <vt:lpstr>Алгоритм деятельности по достижению федерального показателя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Айгуля</dc:creator>
  <cp:lastModifiedBy>Admin'</cp:lastModifiedBy>
  <cp:revision>110</cp:revision>
  <dcterms:modified xsi:type="dcterms:W3CDTF">2022-11-28T04:26:16Z</dcterms:modified>
</cp:coreProperties>
</file>